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7" r:id="rId3"/>
    <p:sldId id="384" r:id="rId4"/>
    <p:sldId id="383" r:id="rId5"/>
    <p:sldId id="326" r:id="rId6"/>
    <p:sldId id="258" r:id="rId7"/>
    <p:sldId id="259" r:id="rId8"/>
    <p:sldId id="333" r:id="rId9"/>
    <p:sldId id="261" r:id="rId10"/>
    <p:sldId id="270" r:id="rId11"/>
    <p:sldId id="328" r:id="rId12"/>
    <p:sldId id="330" r:id="rId13"/>
    <p:sldId id="275" r:id="rId14"/>
    <p:sldId id="276" r:id="rId15"/>
    <p:sldId id="277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7" r:id="rId24"/>
    <p:sldId id="298" r:id="rId25"/>
    <p:sldId id="299" r:id="rId26"/>
    <p:sldId id="301" r:id="rId27"/>
    <p:sldId id="302" r:id="rId28"/>
    <p:sldId id="303" r:id="rId29"/>
    <p:sldId id="304" r:id="rId30"/>
    <p:sldId id="305" r:id="rId31"/>
    <p:sldId id="310" r:id="rId32"/>
    <p:sldId id="332" r:id="rId33"/>
    <p:sldId id="311" r:id="rId34"/>
    <p:sldId id="33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34" r:id="rId48"/>
    <p:sldId id="338" r:id="rId49"/>
    <p:sldId id="336" r:id="rId51"/>
    <p:sldId id="337" r:id="rId52"/>
  </p:sldIdLst>
  <p:sldSz cx="13716000" cy="10287000"/>
  <p:notesSz cx="13716000" cy="10287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1352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gs" Target="tags/tag16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18872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5538452" y="0"/>
            <a:ext cx="118872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244138" y="1446609"/>
            <a:ext cx="6943725" cy="39058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743200" y="5569446"/>
            <a:ext cx="219456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118872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5538452" y="10992223"/>
            <a:ext cx="118872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3188970"/>
            <a:ext cx="116586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5760720"/>
            <a:ext cx="96012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7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10003632"/>
            <a:ext cx="13716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9875045"/>
            <a:ext cx="13716000" cy="6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7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10003632"/>
            <a:ext cx="13716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9875045"/>
            <a:ext cx="13716000" cy="6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5800" y="2366010"/>
            <a:ext cx="596646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63740" y="2366010"/>
            <a:ext cx="596646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8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10003632"/>
            <a:ext cx="13716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9875045"/>
            <a:ext cx="13716000" cy="6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3"/>
            <a:ext cx="13716000" cy="1154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6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10003632"/>
            <a:ext cx="13716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9875045"/>
            <a:ext cx="13716000" cy="6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3"/>
            <a:ext cx="13716000" cy="1154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10003632"/>
            <a:ext cx="13716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9875045"/>
            <a:ext cx="13716000" cy="6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3"/>
            <a:ext cx="13716000" cy="1154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1"/>
          <a:stretch>
            <a:fillRect/>
          </a:stretch>
        </p:blipFill>
        <p:spPr bwMode="auto">
          <a:xfrm>
            <a:off x="0" y="0"/>
            <a:ext cx="13716000" cy="115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10003632"/>
            <a:ext cx="13716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10003632"/>
            <a:ext cx="13716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9875045"/>
            <a:ext cx="13716000" cy="6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5829300"/>
            <a:ext cx="9601200" cy="276999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485900" y="9372600"/>
            <a:ext cx="2857500" cy="2769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43500" y="9372600"/>
            <a:ext cx="4343400" cy="2769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287000" y="9372600"/>
            <a:ext cx="2857500" cy="2769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500034F-3B4B-49B2-97E9-D2C36DC6AA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411480"/>
            <a:ext cx="123444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800" y="2366010"/>
            <a:ext cx="123444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63440" y="9566910"/>
            <a:ext cx="438912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5800" y="9566910"/>
            <a:ext cx="315468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75520" y="9566910"/>
            <a:ext cx="315468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7" name="图片 2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10003632"/>
            <a:ext cx="13716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7" b="33980"/>
          <a:stretch>
            <a:fillRect/>
          </a:stretch>
        </p:blipFill>
        <p:spPr bwMode="auto">
          <a:xfrm>
            <a:off x="0" y="9875045"/>
            <a:ext cx="13716000" cy="6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image" Target="../media/image4.png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5905" y="1538605"/>
            <a:ext cx="6934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工程活动中的</a:t>
            </a:r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四个共性问题</a:t>
            </a:r>
            <a:endParaRPr lang="en-US" altLang="zh-CN" sz="40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28650">
              <a:lnSpc>
                <a:spcPct val="150000"/>
              </a:lnSpc>
              <a:buAutoNum type="arabicPeriod"/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工程风险与伦理责任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28650">
              <a:lnSpc>
                <a:spcPct val="150000"/>
              </a:lnSpc>
              <a:buAutoNum type="arabicPeriod"/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利益分配与公正原则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28650">
              <a:lnSpc>
                <a:spcPct val="150000"/>
              </a:lnSpc>
              <a:buAutoNum type="arabicPeriod"/>
            </a:pPr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环境影响与伦理</a:t>
            </a:r>
            <a:endParaRPr lang="en-US" altLang="zh-CN" sz="40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28650">
              <a:lnSpc>
                <a:spcPct val="150000"/>
              </a:lnSpc>
              <a:buAutoNum type="arabicPeriod"/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职业行为与职业伦理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8500"/>
            <a:ext cx="13716000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ss0.baidu.com/6ONWsjip0QIZ8tyhnq/it/u=2379180099,348945005&amp;fm=173&amp;s=69B47CD92086E34304BC2E5C030010F6&amp;w=640&amp;h=339&amp;img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29024"/>
            <a:ext cx="6553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52800" y="1660087"/>
            <a:ext cx="7596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/>
              <a:t>因全球变暖而即将被海水淹没的国家</a:t>
            </a:r>
            <a:endParaRPr lang="zh-CN" alt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915400" y="67437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图瓦卢</a:t>
            </a:r>
            <a:endParaRPr lang="zh-CN" altLang="en-US" sz="3600" b="1" dirty="0"/>
          </a:p>
        </p:txBody>
      </p:sp>
      <p:sp>
        <p:nvSpPr>
          <p:cNvPr id="3" name="TextBox 3"/>
          <p:cNvSpPr txBox="1"/>
          <p:nvPr/>
        </p:nvSpPr>
        <p:spPr>
          <a:xfrm>
            <a:off x="328010" y="9278664"/>
            <a:ext cx="843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视频资料：即将被海水淹没的</a:t>
            </a:r>
            <a:r>
              <a:rPr lang="zh-CN" altLang="en-US" sz="2800" dirty="0" smtClean="0"/>
              <a:t>国家、消失</a:t>
            </a:r>
            <a:r>
              <a:rPr lang="zh-CN" altLang="en-US" sz="2800" dirty="0"/>
              <a:t>的图瓦</a:t>
            </a:r>
            <a:r>
              <a:rPr lang="zh-CN" altLang="en-US" sz="2800" dirty="0" smtClean="0"/>
              <a:t>卢</a:t>
            </a:r>
            <a:endParaRPr lang="zh-CN" altLang="en-US" sz="2800" dirty="0"/>
          </a:p>
        </p:txBody>
      </p:sp>
      <p:sp>
        <p:nvSpPr>
          <p:cNvPr id="5" name="AutoShape 2" descr="https://gimg2.baidu.com/image_search/src=http%3A%2F%2Fs15.sinaimg.cn%2Forignal%2F4b1218bf5973441e7ce3e&amp;refer=http%3A%2F%2Fs15.sinaimg.cn&amp;app=2002&amp;size=f9999,10000&amp;q=a80&amp;n=0&amp;g=0n&amp;fmt=jpeg?sec=1641695610&amp;t=f3f9163c67b0772498bc28423609848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57400" y="666878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基里巴斯</a:t>
            </a:r>
            <a:endParaRPr lang="zh-CN" altLang="en-US" sz="36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0" y="2929024"/>
            <a:ext cx="637638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724785"/>
            <a:ext cx="13487400" cy="6024562"/>
          </a:xfrm>
          <a:prstGeom prst="rect">
            <a:avLst/>
          </a:prstGeom>
          <a:blipFill>
            <a:blip r:embed="rId1" cstate="print"/>
            <a:srcRect/>
            <a:stretch>
              <a:fillRect t="-41581" b="-27273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684407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工业化过程中保护环境的两种思路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4220" y="1825625"/>
            <a:ext cx="11972925" cy="7058660"/>
          </a:xfrm>
          <a:prstGeom prst="rect">
            <a:avLst/>
          </a:prstGeom>
          <a:blipFill>
            <a:blip r:embed="rId1" cstate="print"/>
            <a:srcRect/>
            <a:stretch>
              <a:fillRect l="-4707" t="-35763" r="-9109" b="-26423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6275" y="1938336"/>
            <a:ext cx="12658725" cy="7243764"/>
          </a:xfrm>
          <a:prstGeom prst="rect">
            <a:avLst/>
          </a:prstGeom>
          <a:blipFill>
            <a:blip r:embed="rId1" cstate="print"/>
            <a:srcRect/>
            <a:stretch>
              <a:fillRect l="-3273" t="-27219" r="-4377" b="-13215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247900"/>
            <a:ext cx="12954000" cy="5572126"/>
          </a:xfrm>
          <a:prstGeom prst="rect">
            <a:avLst/>
          </a:prstGeom>
          <a:blipFill>
            <a:blip r:embed="rId1" cstate="print"/>
            <a:srcRect/>
            <a:stretch>
              <a:fillRect t="-40000" b="-35804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0" y="3000375"/>
            <a:ext cx="9348787" cy="4610100"/>
          </a:xfrm>
          <a:prstGeom prst="rect">
            <a:avLst/>
          </a:prstGeom>
          <a:blipFill>
            <a:blip r:embed="rId1" cstate="print"/>
            <a:srcRect/>
            <a:stretch>
              <a:fillRect l="-24835" t="-71973" r="-32036" b="-74394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矩形 2"/>
          <p:cNvSpPr/>
          <p:nvPr/>
        </p:nvSpPr>
        <p:spPr>
          <a:xfrm>
            <a:off x="1295400" y="1790700"/>
            <a:ext cx="2659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本章内容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975" y="4076700"/>
            <a:ext cx="10460038" cy="4391025"/>
          </a:xfrm>
          <a:prstGeom prst="rect">
            <a:avLst/>
          </a:prstGeom>
          <a:blipFill>
            <a:blip r:embed="rId1" cstate="print"/>
            <a:srcRect/>
            <a:stretch>
              <a:fillRect t="-54554" r="-30278" b="-77116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676274" y="1941374"/>
            <a:ext cx="12201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/>
              <a:t>工程活动就是干预自然、改变环境。工程对环境的影响已经越来越受到重视。</a:t>
            </a:r>
            <a:endParaRPr lang="zh-CN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71775"/>
            <a:ext cx="13627100" cy="4086226"/>
          </a:xfrm>
          <a:prstGeom prst="rect">
            <a:avLst/>
          </a:prstGeom>
          <a:blipFill>
            <a:blip r:embed="rId1" cstate="print"/>
            <a:srcRect/>
            <a:stretch>
              <a:fillRect t="-67832" b="-81118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4437" y="3390900"/>
            <a:ext cx="11072781" cy="3886200"/>
          </a:xfrm>
          <a:prstGeom prst="rect">
            <a:avLst/>
          </a:prstGeom>
          <a:blipFill>
            <a:blip r:embed="rId1" cstate="print"/>
            <a:srcRect/>
            <a:stretch>
              <a:fillRect l="-7269" t="-66359" r="-7644" b="-81437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42911" y="1943100"/>
            <a:ext cx="6207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例：公路工程建设与环境保护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459" y="2247900"/>
            <a:ext cx="12315825" cy="5786439"/>
          </a:xfrm>
          <a:prstGeom prst="rect">
            <a:avLst/>
          </a:prstGeom>
          <a:blipFill>
            <a:blip r:embed="rId1" cstate="print"/>
            <a:srcRect/>
            <a:stretch>
              <a:fillRect l="-4408" t="-41976" r="-6238" b="-33827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1206500" y="1790700"/>
            <a:ext cx="10972800" cy="15240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你认同哪个观点？</a:t>
            </a:r>
            <a:endParaRPr lang="zh-CN" altLang="en-US" sz="3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2622867" y="3467100"/>
            <a:ext cx="9601200" cy="96440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向大自然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宣战</a:t>
            </a:r>
            <a:r>
              <a:rPr lang="zh-CN" altLang="en-US" sz="3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征服大自然，人定胜天。</a:t>
            </a:r>
            <a:endParaRPr lang="zh-CN" altLang="en-US" sz="3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2622867" y="4905375"/>
            <a:ext cx="9601200" cy="1202531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我们是自然的一部分，和自然斗争其实就是在和自己斗争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r>
              <a:rPr lang="zh-CN" altLang="en-US" sz="3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自然才是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主人</a:t>
            </a:r>
            <a:r>
              <a:rPr lang="zh-CN" altLang="en-US" sz="3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3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2622867" y="6038850"/>
            <a:ext cx="9601200" cy="96440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>
              <a:lnSpc>
                <a:spcPct val="200000"/>
              </a:lnSpc>
            </a:pP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51305" y="3563540"/>
            <a:ext cx="771525" cy="771525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360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</a:t>
            </a:r>
            <a:endParaRPr lang="zh-CN" alt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51305" y="4849415"/>
            <a:ext cx="771525" cy="771525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360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B</a:t>
            </a:r>
            <a:endParaRPr lang="zh-CN" alt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9448800" y="7353300"/>
            <a:ext cx="2314575" cy="617219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3716000" cy="635000"/>
            <a:chOff x="0" y="0"/>
            <a:chExt cx="13716000" cy="635000"/>
          </a:xfrm>
        </p:grpSpPr>
        <p:sp>
          <p:nvSpPr>
            <p:cNvPr id="13" name="TitleBackground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3716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1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2"/>
              </p:custDataLst>
            </p:nvPr>
          </p:nvSpPr>
          <p:spPr>
            <a:xfrm>
              <a:off x="14274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" name="图片 1"/>
          <p:cNvPicPr/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0" y="63500"/>
            <a:ext cx="1422400" cy="508000"/>
          </a:xfrm>
          <a:prstGeom prst="rect">
            <a:avLst/>
          </a:prstGeom>
        </p:spPr>
      </p:pic>
      <p:sp>
        <p:nvSpPr>
          <p:cNvPr id="18" name="TextBox 17"/>
          <p:cNvSpPr txBox="1"/>
          <p:nvPr>
            <p:custDataLst>
              <p:tags r:id="rId15"/>
            </p:custDataLst>
          </p:nvPr>
        </p:nvSpPr>
        <p:spPr>
          <a:xfrm>
            <a:off x="1371600" y="635000"/>
            <a:ext cx="10972800" cy="54864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mtClean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此题未设置答案，请点击右侧设置按钮</a:t>
            </a:r>
            <a:endParaRPr lang="zh-CN" altLang="en-US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063" y="2019300"/>
            <a:ext cx="13241337" cy="5643563"/>
          </a:xfrm>
          <a:prstGeom prst="rect">
            <a:avLst/>
          </a:prstGeom>
          <a:blipFill>
            <a:blip r:embed="rId1" cstate="print"/>
            <a:srcRect/>
            <a:stretch>
              <a:fillRect l="-2913" t="-37469" b="-42785"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" name="直接连接符 3"/>
          <p:cNvCxnSpPr/>
          <p:nvPr/>
        </p:nvCxnSpPr>
        <p:spPr>
          <a:xfrm>
            <a:off x="1295400" y="2628900"/>
            <a:ext cx="1828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842625" y="9247505"/>
            <a:ext cx="2453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视频资料：粉红椋鸟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62100"/>
            <a:ext cx="13627100" cy="7386639"/>
          </a:xfrm>
          <a:prstGeom prst="rect">
            <a:avLst/>
          </a:prstGeom>
          <a:blipFill>
            <a:blip r:embed="rId1" cstate="print"/>
            <a:srcRect/>
            <a:stretch>
              <a:fillRect t="-24372" b="-13346"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3" name="直接连接符 2"/>
          <p:cNvCxnSpPr/>
          <p:nvPr/>
        </p:nvCxnSpPr>
        <p:spPr>
          <a:xfrm>
            <a:off x="1295400" y="2095500"/>
            <a:ext cx="1828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627100" cy="9529763"/>
          </a:xfrm>
          <a:prstGeom prst="rect">
            <a:avLst/>
          </a:prstGeom>
          <a:blipFill>
            <a:blip r:embed="rId1" cstate="print"/>
            <a:srcRect/>
            <a:stretch>
              <a:fillRect b="-6747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矩形 2"/>
          <p:cNvSpPr/>
          <p:nvPr/>
        </p:nvSpPr>
        <p:spPr>
          <a:xfrm>
            <a:off x="9677400" y="920659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视频资料：中国</a:t>
            </a:r>
            <a:r>
              <a:rPr lang="zh-CN" altLang="en-US" dirty="0"/>
              <a:t>如何修建青藏</a:t>
            </a:r>
            <a:r>
              <a:rPr lang="zh-CN" altLang="en-US" dirty="0" smtClean="0"/>
              <a:t>铁路</a:t>
            </a:r>
            <a:endParaRPr lang="en-US" altLang="zh-CN" dirty="0" smtClean="0"/>
          </a:p>
          <a:p>
            <a:r>
              <a:rPr lang="zh-CN" altLang="en-US" dirty="0" smtClean="0"/>
              <a:t>来自</a:t>
            </a:r>
            <a:r>
              <a:rPr lang="en-US" altLang="zh-CN" dirty="0" smtClean="0"/>
              <a:t>-</a:t>
            </a:r>
            <a:r>
              <a:rPr lang="zh-CN" altLang="en-US" dirty="0" smtClean="0"/>
              <a:t>三维地图看世界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67" y="1350010"/>
            <a:ext cx="13627100" cy="7586663"/>
          </a:xfrm>
          <a:prstGeom prst="rect">
            <a:avLst/>
          </a:prstGeom>
          <a:blipFill>
            <a:blip r:embed="rId1" cstate="print"/>
            <a:srcRect/>
            <a:stretch>
              <a:fillRect t="-25423" b="-8663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文本框 3"/>
          <p:cNvSpPr txBox="1"/>
          <p:nvPr/>
        </p:nvSpPr>
        <p:spPr>
          <a:xfrm>
            <a:off x="9525000" y="9409552"/>
            <a:ext cx="386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视频资料：低碳环保绿色铁路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gimg2.baidu.com/image_search/src=http%3A%2F%2Fenv.people.com.cn%2Fmediafile%2F200606%2F29%2FF200606291031263174443616.jpg&amp;refer=http%3A%2F%2Fenv.people.com.cn&amp;app=2002&amp;size=f9999,10000&amp;q=a80&amp;n=0&amp;g=0n&amp;fmt=jpeg?sec=1641696995&amp;t=0cbbbd6fd651c7066cb967f6e89940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04901"/>
            <a:ext cx="10363200" cy="889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0" y="-114300"/>
            <a:ext cx="13627100" cy="9701213"/>
          </a:xfrm>
          <a:prstGeom prst="rect">
            <a:avLst/>
          </a:prstGeom>
          <a:blipFill>
            <a:blip r:embed="rId1" cstate="print"/>
            <a:srcRect/>
            <a:stretch>
              <a:fillRect b="-4860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6362700"/>
            <a:ext cx="3716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拉萨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林芝：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400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余公里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804338"/>
            <a:ext cx="632460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9586913"/>
          </a:xfrm>
          <a:prstGeom prst="rect">
            <a:avLst/>
          </a:prstGeom>
          <a:blipFill>
            <a:blip r:embed="rId1" cstate="print"/>
            <a:srcRect/>
            <a:stretch>
              <a:fillRect b="-6110"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" name="直接连接符 3"/>
          <p:cNvCxnSpPr/>
          <p:nvPr/>
        </p:nvCxnSpPr>
        <p:spPr>
          <a:xfrm>
            <a:off x="1219200" y="3467100"/>
            <a:ext cx="8153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71674"/>
            <a:ext cx="13716000" cy="7258051"/>
          </a:xfrm>
          <a:prstGeom prst="rect">
            <a:avLst/>
          </a:prstGeom>
          <a:blipFill>
            <a:blip r:embed="rId1" cstate="print"/>
            <a:srcRect/>
            <a:stretch>
              <a:fillRect t="-27166" b="-12992"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3" name="直接连接符 2"/>
          <p:cNvCxnSpPr/>
          <p:nvPr/>
        </p:nvCxnSpPr>
        <p:spPr>
          <a:xfrm flipV="1">
            <a:off x="5349875" y="2552700"/>
            <a:ext cx="5622925" cy="1333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AutoShape 2" descr="https://gimg2.baidu.com/image_search/src=http%3A%2F%2Fimg.cnys.com%2Fupload%2Fpicture%2F2017%2F09-26%2FEvVLtM.jpg&amp;refer=http%3A%2F%2Fimg.cnys.com&amp;app=2002&amp;size=f9999,10000&amp;q=a80&amp;n=0&amp;g=0n&amp;fmt=jpeg?sec=1641697218&amp;t=a923909781e948fd666167685846e7a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3" y="5150069"/>
            <a:ext cx="6239466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https://gimg2.baidu.com/image_search/src=http%3A%2F%2Fold.sasac.gov.cn%2Fn2588025%2Fn2588149%2Fc11752820%2Fpart%2F11752895.jpg&amp;refer=http%3A%2F%2Fold.sasac.gov.cn&amp;app=2002&amp;size=f9999,10000&amp;q=a80&amp;n=0&amp;g=0n&amp;fmt=jpeg?sec=1641697236&amp;t=115e908ad350182a00baa4c4a01f0be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036" y="5143500"/>
            <a:ext cx="6649764" cy="398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57500"/>
            <a:ext cx="13627100" cy="4014788"/>
          </a:xfrm>
          <a:prstGeom prst="rect">
            <a:avLst/>
          </a:prstGeom>
          <a:blipFill>
            <a:blip r:embed="rId1" cstate="print"/>
            <a:srcRect/>
            <a:stretch>
              <a:fillRect t="-71174" b="-82208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627100" cy="9629775"/>
          </a:xfrm>
          <a:prstGeom prst="rect">
            <a:avLst/>
          </a:prstGeom>
          <a:blipFill>
            <a:blip r:embed="rId1" cstate="print"/>
            <a:srcRect/>
            <a:stretch>
              <a:fillRect b="-5638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文本框 2"/>
          <p:cNvSpPr txBox="1"/>
          <p:nvPr/>
        </p:nvSpPr>
        <p:spPr>
          <a:xfrm>
            <a:off x="10810875" y="939990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视频资料：咸海的消失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0479" y="1397287"/>
            <a:ext cx="793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【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引导案例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】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：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DDT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与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寂静的春天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》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40287809924&amp;di=b901210a4eeca43df27457c97d65cd06&amp;imgtype=0&amp;src=http%3A%2F%2Fimg3x4.ddimg.cn%2F0%2F21%2F1449158634-1_u_1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2201" r="25562" b="13549"/>
          <a:stretch>
            <a:fillRect/>
          </a:stretch>
        </p:blipFill>
        <p:spPr bwMode="auto">
          <a:xfrm>
            <a:off x="6526783" y="6134119"/>
            <a:ext cx="1644137" cy="252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/>
          <p:cNvSpPr/>
          <p:nvPr/>
        </p:nvSpPr>
        <p:spPr>
          <a:xfrm>
            <a:off x="533400" y="4708961"/>
            <a:ext cx="12801600" cy="60960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760" y="5331261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/>
              <a:t>1874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被分离</a:t>
            </a:r>
            <a:endParaRPr lang="zh-CN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06565" y="4013199"/>
            <a:ext cx="1731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/>
              <a:t>1939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大规模使用</a:t>
            </a:r>
            <a:endParaRPr lang="zh-CN" altLang="en-US" sz="2400" b="1" dirty="0"/>
          </a:p>
        </p:txBody>
      </p:sp>
      <p:sp>
        <p:nvSpPr>
          <p:cNvPr id="8" name="椭圆 7"/>
          <p:cNvSpPr/>
          <p:nvPr/>
        </p:nvSpPr>
        <p:spPr>
          <a:xfrm>
            <a:off x="533400" y="4882296"/>
            <a:ext cx="216762" cy="25846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905000" y="4882296"/>
            <a:ext cx="216762" cy="25846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73837" y="4854156"/>
            <a:ext cx="216762" cy="25846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304281" y="5315821"/>
            <a:ext cx="25558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/>
              <a:t>1944</a:t>
            </a:r>
            <a:endParaRPr lang="en-US" altLang="zh-CN" sz="2400" b="1" dirty="0" smtClean="0"/>
          </a:p>
          <a:p>
            <a:pPr algn="ctr"/>
            <a:r>
              <a:rPr lang="en-US" altLang="zh-CN" sz="2400" b="1" dirty="0" smtClean="0"/>
              <a:t>Muller</a:t>
            </a:r>
            <a:r>
              <a:rPr lang="zh-CN" altLang="en-US" sz="2400" b="1" dirty="0" smtClean="0"/>
              <a:t>获诺贝尔奖</a:t>
            </a:r>
            <a:endParaRPr lang="zh-CN" altLang="en-US" sz="2400" b="1" dirty="0"/>
          </a:p>
        </p:txBody>
      </p:sp>
      <p:sp>
        <p:nvSpPr>
          <p:cNvPr id="15" name="椭圆 14"/>
          <p:cNvSpPr/>
          <p:nvPr/>
        </p:nvSpPr>
        <p:spPr>
          <a:xfrm>
            <a:off x="8062539" y="4856390"/>
            <a:ext cx="216762" cy="25846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708373" y="5231388"/>
            <a:ext cx="3224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/>
              <a:t>1962</a:t>
            </a:r>
            <a:endParaRPr lang="en-US" altLang="zh-CN" sz="2400" b="1" dirty="0" smtClean="0"/>
          </a:p>
          <a:p>
            <a:pPr algn="ctr"/>
            <a:r>
              <a:rPr lang="en-US" altLang="zh-CN" sz="2400" b="1" dirty="0" smtClean="0"/>
              <a:t>Carson《</a:t>
            </a:r>
            <a:r>
              <a:rPr lang="zh-CN" altLang="en-US" sz="2400" b="1" dirty="0" smtClean="0"/>
              <a:t>寂静的春天</a:t>
            </a:r>
            <a:r>
              <a:rPr lang="en-US" altLang="zh-CN" sz="2400" b="1" dirty="0" smtClean="0"/>
              <a:t>》</a:t>
            </a:r>
            <a:endParaRPr lang="zh-CN" altLang="en-US" sz="24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3"/>
          <a:stretch>
            <a:fillRect/>
          </a:stretch>
        </p:blipFill>
        <p:spPr bwMode="auto">
          <a:xfrm>
            <a:off x="2541170" y="2424618"/>
            <a:ext cx="150094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3"/>
          <a:stretch>
            <a:fillRect/>
          </a:stretch>
        </p:blipFill>
        <p:spPr bwMode="auto">
          <a:xfrm>
            <a:off x="3686416" y="6159519"/>
            <a:ext cx="1791604" cy="254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0" y="6279216"/>
            <a:ext cx="1444189" cy="1444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 descr="http://y2.ifengimg.com/a/2015_10/c5bb66c9cf6c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920" y="6190777"/>
            <a:ext cx="1904091" cy="241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264038" y="2683807"/>
            <a:ext cx="7338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 smtClean="0"/>
              <a:t>美国科普作家雷切尔</a:t>
            </a:r>
            <a:r>
              <a:rPr lang="en-US" altLang="zh-CN" sz="2800" b="1" dirty="0" smtClean="0"/>
              <a:t>·</a:t>
            </a:r>
            <a:r>
              <a:rPr lang="zh-CN" altLang="en-US" sz="2800" b="1" dirty="0" smtClean="0"/>
              <a:t>卡逊（</a:t>
            </a:r>
            <a:r>
              <a:rPr lang="en-US" altLang="zh-CN" sz="2800" b="1" dirty="0" smtClean="0"/>
              <a:t>Rachel Carson</a:t>
            </a:r>
            <a:r>
              <a:rPr lang="zh-CN" altLang="en-US" sz="2800" b="1" dirty="0" smtClean="0"/>
              <a:t>）</a:t>
            </a:r>
            <a:endParaRPr lang="zh-CN" altLang="en-US" sz="28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 smtClean="0"/>
              <a:t>西方现代环保运动的开山之作</a:t>
            </a:r>
            <a:endParaRPr lang="zh-CN" altLang="en-US" sz="28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 smtClean="0"/>
              <a:t>她本人也被公众誉为“环保运动之母”</a:t>
            </a:r>
            <a:endParaRPr lang="zh-CN" altLang="en-US" sz="28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02895" y="8927465"/>
            <a:ext cx="13110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</a:rPr>
              <a:t>技术只关心其可行性和经济性，对其运用后的生态后果缺乏整体考虑</a:t>
            </a:r>
            <a:endParaRPr lang="zh-CN" altLang="en-US" sz="3200" b="1" dirty="0" smtClean="0">
              <a:solidFill>
                <a:srgbClr val="FF0000"/>
              </a:solidFill>
            </a:endParaRPr>
          </a:p>
        </p:txBody>
      </p:sp>
      <p:sp>
        <p:nvSpPr>
          <p:cNvPr id="23" name="文本框 1"/>
          <p:cNvSpPr txBox="1"/>
          <p:nvPr/>
        </p:nvSpPr>
        <p:spPr>
          <a:xfrm>
            <a:off x="11061700" y="140970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视频资料：寂静的春天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627100" cy="9101138"/>
          </a:xfrm>
          <a:prstGeom prst="rect">
            <a:avLst/>
          </a:prstGeom>
          <a:blipFill>
            <a:blip r:embed="rId1" cstate="print"/>
            <a:srcRect/>
            <a:stretch>
              <a:fillRect b="-11774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7161" y="1562100"/>
            <a:ext cx="12344400" cy="615553"/>
          </a:xfrm>
        </p:spPr>
        <p:txBody>
          <a:bodyPr/>
          <a:lstStyle/>
          <a:p>
            <a:r>
              <a:rPr lang="zh-CN" altLang="en-US" sz="4000" b="1" dirty="0" smtClean="0"/>
              <a:t>案例：吃盐还是吃塑料？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762000" y="2628900"/>
            <a:ext cx="12039600" cy="295465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b="1" dirty="0"/>
              <a:t>我国生产销售的食盐主要包括海盐、井盐和湖盐。在海水制盐的过程中，随着水分的不断蒸发，食盐晶体不断析出。近年来，一些研究学者已经在超市售卖的</a:t>
            </a:r>
            <a:r>
              <a:rPr lang="zh-CN" altLang="en-US" sz="3200" b="1" dirty="0">
                <a:solidFill>
                  <a:srgbClr val="FF0000"/>
                </a:solidFill>
              </a:rPr>
              <a:t>食盐中发现了微塑料的身影！！</a:t>
            </a:r>
            <a:endParaRPr lang="zh-CN" altLang="en-US" sz="32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solidFill>
                  <a:srgbClr val="FF0000"/>
                </a:solidFill>
              </a:rPr>
              <a:t>蜂蜜</a:t>
            </a:r>
            <a:r>
              <a:rPr lang="zh-CN" altLang="en-US" sz="3200" b="1" dirty="0">
                <a:solidFill>
                  <a:srgbClr val="FF0000"/>
                </a:solidFill>
              </a:rPr>
              <a:t>里已发现了微塑料颗粒！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4475" y="5674272"/>
            <a:ext cx="4952365" cy="1568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微塑料：直径小于5毫米的塑料碎片和颗粒</a:t>
            </a:r>
            <a:endParaRPr lang="zh-CN" altLang="en-US" sz="3200" dirty="0"/>
          </a:p>
        </p:txBody>
      </p:sp>
      <p:sp>
        <p:nvSpPr>
          <p:cNvPr id="5" name="AutoShape 2" descr="https://www.leesharing.com/wp-content/uploads/2018/10/n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67703"/>
            <a:ext cx="7391400" cy="4173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6600" y="1562100"/>
            <a:ext cx="6359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工程活动中的环境伦理准则</a:t>
            </a:r>
            <a:endParaRPr lang="zh-CN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705100"/>
            <a:ext cx="118421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尊重原则：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尊重自然的行为是正确的。</a:t>
            </a:r>
            <a:endParaRPr lang="zh-CN" altLang="en-US" sz="3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整体性原则：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保证自然生态系统的完整、健康与和谐，不能仅考虑人类的意愿和需要。</a:t>
            </a:r>
            <a:endParaRPr lang="zh-CN" altLang="en-US" sz="3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不损害原则：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不能对自然造成不可逆转、不可修复的伤害。</a:t>
            </a:r>
            <a:endParaRPr lang="zh-CN" altLang="en-US" sz="3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补偿原则：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当自然系统受到伤害时，责任人需恢复自然生态平衡。</a:t>
            </a:r>
            <a:endParaRPr lang="zh-CN" altLang="en-US" sz="3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286" y="1466281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【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案例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】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秦岭北麓的违建别墅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14342" name="Picture 6" descr="https://timgsa.baidu.com/timg?image&amp;quality=80&amp;size=b9999_10000&amp;sec=1540290708795&amp;di=545ee7c111a396daa8a70d86dd8bd2cc&amp;imgtype=0&amp;src=http%3A%2F%2F5b0988e595225.cdn.sohucs.com%2Fimages%2F20180731%2Ffe988a6acc854ed9b6fd74c6bbab0dfe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95221"/>
            <a:ext cx="6248400" cy="35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24" y="2395221"/>
            <a:ext cx="6411595" cy="3590541"/>
          </a:xfrm>
          <a:prstGeom prst="rect">
            <a:avLst/>
          </a:prstGeom>
        </p:spPr>
      </p:pic>
      <p:sp>
        <p:nvSpPr>
          <p:cNvPr id="3" name="AutoShape 2" descr="https://gimg2.baidu.com/image_search/src=http%3A%2F%2Fp7.itc.cn%2Fq_70%2Fimages01%2F20210710%2F8541bb5191ea4a8587aa2e491c5fcf40.png&amp;refer=http%3A%2F%2Fp7.itc.cn&amp;app=2002&amp;size=f9999,10000&amp;q=a80&amp;n=0&amp;g=0n&amp;fmt=jpeg?sec=1641698117&amp;t=225759c269370bffdc642f18f6635da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503" y="6162674"/>
            <a:ext cx="6219497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https://img1.baidu.com/it/u=363483116,239808677&amp;fm=26&amp;fmt=aut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3" y="6162675"/>
            <a:ext cx="6411596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628900"/>
            <a:ext cx="12344400" cy="6051550"/>
          </a:xfrm>
          <a:prstGeom prst="rect">
            <a:avLst/>
          </a:prstGeom>
          <a:blipFill>
            <a:blip r:embed="rId1" cstate="print"/>
            <a:srcRect/>
            <a:stretch>
              <a:fillRect t="-47795" b="-9263"/>
            </a:stretch>
          </a:blipFill>
        </p:spPr>
        <p:txBody>
          <a:bodyPr wrap="square" lIns="0" tIns="0" rIns="0" bIns="0" rtlCol="0"/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27462" y="1467534"/>
            <a:ext cx="10341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当人类利益与自然利益发生冲突时，遵循两个</a:t>
            </a:r>
            <a:r>
              <a:rPr lang="zh-CN" altLang="en-US" sz="3600" b="1" dirty="0" smtClean="0"/>
              <a:t>原则</a:t>
            </a:r>
            <a:endParaRPr lang="zh-CN" alt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6485" y="2723496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原则</a:t>
            </a:r>
            <a:r>
              <a:rPr lang="en-US" altLang="zh-CN" sz="3600" b="1" dirty="0" smtClean="0"/>
              <a:t>1</a:t>
            </a:r>
            <a:r>
              <a:rPr lang="zh-CN" altLang="en-US" sz="3600" b="1" dirty="0" smtClean="0"/>
              <a:t>：</a:t>
            </a:r>
            <a:endParaRPr lang="zh-CN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011" y="4213334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原则</a:t>
            </a:r>
            <a:r>
              <a:rPr lang="en-US" altLang="zh-CN" sz="3600" b="1" dirty="0" smtClean="0"/>
              <a:t>2</a:t>
            </a:r>
            <a:r>
              <a:rPr lang="zh-CN" altLang="en-US" sz="3600" b="1" dirty="0" smtClean="0"/>
              <a:t>：</a:t>
            </a:r>
            <a:endParaRPr lang="zh-CN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868" y="1686910"/>
            <a:ext cx="13487400" cy="7510145"/>
          </a:xfrm>
          <a:prstGeom prst="rect">
            <a:avLst/>
          </a:prstGeom>
          <a:blipFill>
            <a:blip r:embed="rId1" cstate="print"/>
            <a:srcRect/>
            <a:stretch>
              <a:fillRect t="-34827" b="-10183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7900" y="3924300"/>
            <a:ext cx="8615362" cy="4114800"/>
          </a:xfrm>
          <a:prstGeom prst="rect">
            <a:avLst/>
          </a:prstGeom>
          <a:blipFill>
            <a:blip r:embed="rId1" cstate="print"/>
            <a:srcRect/>
            <a:stretch>
              <a:fillRect l="-26035" t="-75347" r="-32137" b="-71875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矩形 2"/>
          <p:cNvSpPr/>
          <p:nvPr/>
        </p:nvSpPr>
        <p:spPr>
          <a:xfrm>
            <a:off x="1295400" y="2626459"/>
            <a:ext cx="2659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本章内容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065" y="1737995"/>
            <a:ext cx="13199110" cy="7177405"/>
          </a:xfrm>
          <a:prstGeom prst="rect">
            <a:avLst/>
          </a:prstGeom>
          <a:blipFill>
            <a:blip r:embed="rId1" cstate="print"/>
            <a:srcRect/>
            <a:stretch>
              <a:fillRect t="-27941" b="-9246"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" name="直接连接符 3"/>
          <p:cNvCxnSpPr/>
          <p:nvPr/>
        </p:nvCxnSpPr>
        <p:spPr>
          <a:xfrm>
            <a:off x="1010920" y="8915400"/>
            <a:ext cx="11963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627100" cy="9472613"/>
          </a:xfrm>
          <a:prstGeom prst="rect">
            <a:avLst/>
          </a:prstGeom>
          <a:blipFill>
            <a:blip r:embed="rId1" cstate="print"/>
            <a:srcRect/>
            <a:stretch>
              <a:fillRect t="-1" b="-7391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627100" cy="9658350"/>
          </a:xfrm>
          <a:prstGeom prst="rect">
            <a:avLst/>
          </a:prstGeom>
          <a:blipFill>
            <a:blip r:embed="rId1" cstate="print"/>
            <a:srcRect/>
            <a:stretch>
              <a:fillRect t="1" b="-5326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4003" y="1293245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0000"/>
                </a:solidFill>
              </a:rPr>
              <a:t>治理环境污染，迫在眉睫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10248" name="Picture 8" descr="http://i1.go2yd.com/image.php?url=0K5hpb8V4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64" y="2041633"/>
            <a:ext cx="6035601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/>
          <p:cNvSpPr txBox="1"/>
          <p:nvPr/>
        </p:nvSpPr>
        <p:spPr>
          <a:xfrm>
            <a:off x="8001000" y="9438005"/>
            <a:ext cx="5514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/>
              <a:t>视频资料：</a:t>
            </a:r>
            <a:r>
              <a:rPr lang="zh-CN" altLang="en-US" sz="2800" dirty="0"/>
              <a:t>强台风</a:t>
            </a:r>
            <a:r>
              <a:rPr lang="zh-CN" altLang="en-US" sz="2800" dirty="0" smtClean="0"/>
              <a:t>“山竹”过后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Picture 8" descr="https://i1.go2yd.com/image.php?url=0K6CPNPqy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019300"/>
            <a:ext cx="4876800" cy="32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s://gimg2.baidu.com/image_search/src=http%3A%2F%2Fnews.xinhuanet.com%2Fscience%2F2017-12%2F05%2F136799980_15124372485541n.jpg&amp;refer=http%3A%2F%2Fnews.xinhuanet.com&amp;app=2002&amp;size=f9999,10000&amp;q=a80&amp;n=0&amp;g=0n&amp;fmt=jpeg?sec=1641694673&amp;t=e0dfe971e6d51480dd956dfb5cbcf4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5661834"/>
            <a:ext cx="6081171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6" descr="https://img2.baidu.com/it/u=3246634399,3324816432&amp;fm=26&amp;fmt=aut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5587813"/>
            <a:ext cx="4762500" cy="355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627100" cy="9501188"/>
          </a:xfrm>
          <a:prstGeom prst="rect">
            <a:avLst/>
          </a:prstGeom>
          <a:blipFill>
            <a:blip r:embed="rId1" cstate="print"/>
            <a:srcRect/>
            <a:stretch>
              <a:fillRect b="-7068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71700"/>
            <a:ext cx="13627100" cy="7243763"/>
          </a:xfrm>
          <a:prstGeom prst="rect">
            <a:avLst/>
          </a:prstGeom>
          <a:blipFill>
            <a:blip r:embed="rId1" cstate="print"/>
            <a:srcRect/>
            <a:stretch>
              <a:fillRect t="-29981" b="-10453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714500"/>
            <a:ext cx="12179300" cy="6653213"/>
          </a:xfrm>
          <a:prstGeom prst="rect">
            <a:avLst/>
          </a:prstGeom>
          <a:blipFill>
            <a:blip r:embed="rId1" cstate="print"/>
            <a:srcRect/>
            <a:stretch>
              <a:fillRect t="-25423" b="-7661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171700"/>
            <a:ext cx="11874500" cy="6167438"/>
          </a:xfrm>
          <a:prstGeom prst="rect">
            <a:avLst/>
          </a:prstGeom>
          <a:blipFill>
            <a:blip r:embed="rId1" cstate="print"/>
            <a:srcRect/>
            <a:stretch>
              <a:fillRect t="-26705" b="-8144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265" y="1508125"/>
            <a:ext cx="13286105" cy="7270750"/>
          </a:xfrm>
          <a:prstGeom prst="rect">
            <a:avLst/>
          </a:prstGeom>
          <a:blipFill>
            <a:blip r:embed="rId1" cstate="print"/>
            <a:srcRect/>
            <a:stretch>
              <a:fillRect t="-28655" b="-10137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770" y="1493520"/>
            <a:ext cx="13078460" cy="7299960"/>
          </a:xfrm>
          <a:prstGeom prst="rect">
            <a:avLst/>
          </a:prstGeom>
          <a:blipFill>
            <a:blip r:embed="rId1" cstate="print"/>
            <a:srcRect/>
            <a:stretch>
              <a:fillRect t="-25808" b="-9296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16760" y="2853690"/>
            <a:ext cx="96824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000" b="1" dirty="0" smtClean="0"/>
              <a:t>我们是软件工程师，开发的是软件</a:t>
            </a:r>
            <a:endParaRPr lang="en-US" altLang="zh-CN" sz="4000" b="1" dirty="0" smtClean="0"/>
          </a:p>
          <a:p>
            <a:pPr algn="ctr">
              <a:lnSpc>
                <a:spcPct val="200000"/>
              </a:lnSpc>
            </a:pPr>
            <a:r>
              <a:rPr lang="zh-CN" altLang="en-US" sz="4000" b="1" dirty="0"/>
              <a:t>不会</a:t>
            </a:r>
            <a:r>
              <a:rPr lang="zh-CN" altLang="en-US" sz="4000" b="1" dirty="0" smtClean="0"/>
              <a:t>对环境产生影响？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16" y="5302469"/>
            <a:ext cx="6629400" cy="4632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u=1522910579,3559865948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253490"/>
            <a:ext cx="6494780" cy="4022090"/>
          </a:xfrm>
          <a:prstGeom prst="rect">
            <a:avLst/>
          </a:prstGeom>
        </p:spPr>
      </p:pic>
      <p:pic>
        <p:nvPicPr>
          <p:cNvPr id="4" name="图片 3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0" y="1306830"/>
            <a:ext cx="6629400" cy="3995420"/>
          </a:xfrm>
          <a:prstGeom prst="rect">
            <a:avLst/>
          </a:prstGeom>
        </p:spPr>
      </p:pic>
      <p:pic>
        <p:nvPicPr>
          <p:cNvPr id="5" name="图片 4" descr="timg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5580"/>
            <a:ext cx="6738620" cy="4335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803400"/>
            <a:ext cx="1196340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/>
              <a:t>据新华社电据英国</a:t>
            </a:r>
            <a:r>
              <a:rPr lang="en-US" altLang="zh-CN" sz="2800" b="1" dirty="0"/>
              <a:t>《</a:t>
            </a:r>
            <a:r>
              <a:rPr lang="zh-CN" altLang="en-US" sz="2800" b="1" dirty="0"/>
              <a:t>独立报</a:t>
            </a:r>
            <a:r>
              <a:rPr lang="en-US" altLang="zh-CN" sz="2800" b="1" dirty="0" smtClean="0"/>
              <a:t>》</a:t>
            </a:r>
            <a:r>
              <a:rPr lang="zh-CN" altLang="en-US" sz="2800" b="1" dirty="0" smtClean="0"/>
              <a:t>报道</a:t>
            </a:r>
            <a:r>
              <a:rPr lang="zh-CN" altLang="en-US" sz="2800" b="1" dirty="0"/>
              <a:t>，为了维持全球电脑运行，人类每年会增加向大气层排放大约</a:t>
            </a:r>
            <a:r>
              <a:rPr lang="en-US" altLang="zh-CN" sz="2800" b="1" dirty="0"/>
              <a:t>3500</a:t>
            </a:r>
            <a:r>
              <a:rPr lang="zh-CN" altLang="en-US" sz="2800" b="1" dirty="0"/>
              <a:t>万吨废气，电脑对环境的影响不亚于飞机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 smtClean="0"/>
              <a:t>报道称，</a:t>
            </a:r>
            <a:r>
              <a:rPr lang="zh-CN" altLang="en-US" sz="2800" b="1" dirty="0"/>
              <a:t>除了使用过程中以外，电脑在报废后也会成为污染源。目前废弃电脑一般作为垃圾填埋，而填埋处的土壤可能会遭到镉和汞的污染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8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 smtClean="0"/>
              <a:t> 与计算机相关</a:t>
            </a:r>
            <a:r>
              <a:rPr lang="zh-CN" altLang="en-US" sz="2800" b="1" dirty="0"/>
              <a:t>的设备如网络、网络接入存储（</a:t>
            </a:r>
            <a:r>
              <a:rPr lang="en-US" altLang="zh-CN" sz="2800" b="1" dirty="0"/>
              <a:t>NAS</a:t>
            </a:r>
            <a:r>
              <a:rPr lang="zh-CN" altLang="en-US" sz="2800" b="1" dirty="0"/>
              <a:t>）、流媒体随之增多，</a:t>
            </a:r>
            <a:r>
              <a:rPr lang="zh-CN" altLang="en-US" sz="2800" b="1" dirty="0">
                <a:solidFill>
                  <a:srgbClr val="FF0000"/>
                </a:solidFill>
              </a:rPr>
              <a:t>耗电量</a:t>
            </a:r>
            <a:r>
              <a:rPr lang="zh-CN" altLang="en-US" sz="2800" b="1" dirty="0"/>
              <a:t>也因此升高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 smtClean="0"/>
              <a:t>电脑</a:t>
            </a:r>
            <a:r>
              <a:rPr lang="zh-CN" altLang="en-US" sz="2800" b="1" dirty="0"/>
              <a:t>用户的增加使</a:t>
            </a:r>
            <a:r>
              <a:rPr lang="zh-CN" altLang="en-US" sz="2800" b="1" dirty="0">
                <a:solidFill>
                  <a:srgbClr val="FF0000"/>
                </a:solidFill>
              </a:rPr>
              <a:t>废纸增多</a:t>
            </a:r>
            <a:r>
              <a:rPr lang="zh-CN" altLang="en-US" sz="2800" b="1" dirty="0"/>
              <a:t>，在更换打印机墨粉和</a:t>
            </a:r>
            <a:r>
              <a:rPr lang="zh-CN" altLang="en-US" sz="2800" b="1" dirty="0">
                <a:solidFill>
                  <a:srgbClr val="FF0000"/>
                </a:solidFill>
              </a:rPr>
              <a:t>墨盒</a:t>
            </a:r>
            <a:r>
              <a:rPr lang="zh-CN" altLang="en-US" sz="2800" b="1" dirty="0"/>
              <a:t>的过程中，丢弃更多的塑料、金属及化学</a:t>
            </a:r>
            <a:r>
              <a:rPr lang="zh-CN" altLang="en-US" sz="2800" b="1" dirty="0" smtClean="0"/>
              <a:t>物质。</a:t>
            </a:r>
            <a:endParaRPr lang="en-US" altLang="zh-CN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pic.qiantucdn.com/58pic/19/39/25/76i58PICyMJ_1024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0" t="10107" r="1007" b="30283"/>
          <a:stretch>
            <a:fillRect/>
          </a:stretch>
        </p:blipFill>
        <p:spPr bwMode="auto">
          <a:xfrm>
            <a:off x="3352800" y="1719262"/>
            <a:ext cx="6400800" cy="695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425" y="1790700"/>
            <a:ext cx="11244262" cy="7329488"/>
          </a:xfrm>
          <a:prstGeom prst="rect">
            <a:avLst/>
          </a:prstGeom>
          <a:blipFill>
            <a:blip r:embed="rId1" cstate="print"/>
            <a:srcRect/>
            <a:stretch>
              <a:fillRect l="-4702" t="-28069" r="-16490" b="-10721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6" y="1257300"/>
            <a:ext cx="13487400" cy="4143375"/>
          </a:xfrm>
          <a:prstGeom prst="rect">
            <a:avLst/>
          </a:prstGeom>
          <a:blipFill>
            <a:blip r:embed="rId1" cstate="print"/>
            <a:srcRect/>
            <a:stretch>
              <a:fillRect t="-44827" r="-1036" b="-100689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2"/>
          <p:cNvSpPr/>
          <p:nvPr/>
        </p:nvSpPr>
        <p:spPr>
          <a:xfrm>
            <a:off x="0" y="5495924"/>
            <a:ext cx="13627100" cy="4143376"/>
          </a:xfrm>
          <a:prstGeom prst="rect">
            <a:avLst/>
          </a:prstGeom>
          <a:blipFill>
            <a:blip r:embed="rId2" cstate="print"/>
            <a:srcRect/>
            <a:stretch>
              <a:fillRect t="-77932" b="-67584"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5" name="直接箭头连接符 4"/>
          <p:cNvCxnSpPr/>
          <p:nvPr/>
        </p:nvCxnSpPr>
        <p:spPr>
          <a:xfrm>
            <a:off x="6400800" y="3570890"/>
            <a:ext cx="6172200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" y="1485900"/>
            <a:ext cx="12344400" cy="553998"/>
          </a:xfrm>
        </p:spPr>
        <p:txBody>
          <a:bodyPr/>
          <a:lstStyle/>
          <a:p>
            <a:r>
              <a:rPr lang="zh-CN" altLang="en-US" sz="3600" b="1" dirty="0"/>
              <a:t>如果地球的寿命缩短到</a:t>
            </a:r>
            <a:r>
              <a:rPr lang="en-US" altLang="zh-CN" sz="3600" b="1" dirty="0"/>
              <a:t>24</a:t>
            </a:r>
            <a:r>
              <a:rPr lang="zh-CN" altLang="en-US" sz="3600" b="1" dirty="0"/>
              <a:t>小时</a:t>
            </a:r>
            <a:r>
              <a:rPr lang="en-US" altLang="zh-CN" sz="3600" b="1" dirty="0"/>
              <a:t>......</a:t>
            </a:r>
            <a:endParaRPr lang="zh-CN" altLang="en-US" sz="3600" b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00" y="2171701"/>
            <a:ext cx="12649200" cy="77558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早上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点钟左右，地球开始出现单细胞生物</a:t>
            </a:r>
            <a:r>
              <a:rPr lang="zh-CN" altLang="en-US" sz="2400" b="1" dirty="0" smtClean="0"/>
              <a:t>。地球</a:t>
            </a:r>
            <a:r>
              <a:rPr lang="zh-CN" altLang="en-US" sz="2400" b="1" dirty="0"/>
              <a:t>有点不太争气</a:t>
            </a:r>
            <a:r>
              <a:rPr lang="zh-CN" altLang="en-US" sz="2400" b="1" dirty="0" smtClean="0"/>
              <a:t>，很大以段</a:t>
            </a:r>
            <a:r>
              <a:rPr lang="zh-CN" altLang="en-US" sz="2400" b="1" dirty="0"/>
              <a:t>时间内</a:t>
            </a:r>
            <a:r>
              <a:rPr lang="zh-CN" altLang="en-US" sz="2400" b="1" dirty="0" smtClean="0"/>
              <a:t>，没变化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/>
              <a:t>20:30</a:t>
            </a:r>
            <a:r>
              <a:rPr lang="zh-CN" altLang="en-US" sz="2400" b="1" dirty="0" smtClean="0"/>
              <a:t>左右</a:t>
            </a:r>
            <a:r>
              <a:rPr lang="zh-CN" altLang="en-US" sz="2400" b="1" dirty="0"/>
              <a:t>，</a:t>
            </a:r>
            <a:r>
              <a:rPr lang="zh-CN" altLang="en-US" sz="2400" b="1" dirty="0" smtClean="0"/>
              <a:t>地球</a:t>
            </a:r>
            <a:r>
              <a:rPr lang="zh-CN" altLang="en-US" sz="2400" b="1" dirty="0"/>
              <a:t>开始出现微生物。</a:t>
            </a:r>
            <a:r>
              <a:rPr lang="en-US" altLang="zh-CN" sz="2400" b="1" dirty="0"/>
              <a:t>20</a:t>
            </a:r>
            <a:r>
              <a:rPr lang="zh-CN" altLang="en-US" sz="2400" b="1" dirty="0"/>
              <a:t>分钟后，地球第一批水母诞生。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21:04</a:t>
            </a:r>
            <a:r>
              <a:rPr lang="zh-CN" altLang="en-US" sz="2400" b="1" dirty="0"/>
              <a:t>，三叶虫</a:t>
            </a:r>
            <a:r>
              <a:rPr lang="zh-CN" altLang="en-US" sz="2400" b="1" dirty="0" smtClean="0"/>
              <a:t>诞生。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接近</a:t>
            </a:r>
            <a:r>
              <a:rPr lang="en-US" altLang="zh-CN" sz="2400" b="1" dirty="0"/>
              <a:t>22</a:t>
            </a:r>
            <a:r>
              <a:rPr lang="zh-CN" altLang="en-US" sz="2400" b="1" dirty="0"/>
              <a:t>点的时候，一些植物开始出现在陆地上。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大约</a:t>
            </a:r>
            <a:r>
              <a:rPr lang="en-US" altLang="zh-CN" sz="2400" b="1" dirty="0"/>
              <a:t>22:24</a:t>
            </a:r>
            <a:r>
              <a:rPr lang="zh-CN" altLang="en-US" sz="2400" b="1" dirty="0"/>
              <a:t>，第一批死去的陆地植物经过不断复杂的变化，终于形成了我们现在使用的煤炭。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23:00</a:t>
            </a:r>
            <a:r>
              <a:rPr lang="zh-CN" altLang="en-US" sz="2400" b="1" dirty="0"/>
              <a:t>，大家期待的恐龙终于登场。它们横行霸道了不到</a:t>
            </a:r>
            <a:r>
              <a:rPr lang="en-US" altLang="zh-CN" sz="2400" b="1" dirty="0"/>
              <a:t>40</a:t>
            </a:r>
            <a:r>
              <a:rPr lang="zh-CN" altLang="en-US" sz="2400" b="1" dirty="0"/>
              <a:t>分钟，突然全部消失，只剩下一堆骸骨留在地下。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23:40</a:t>
            </a:r>
            <a:r>
              <a:rPr lang="zh-CN" altLang="en-US" sz="2400" b="1" dirty="0"/>
              <a:t>，哺乳动物开始盛行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23:43:15</a:t>
            </a:r>
            <a:r>
              <a:rPr lang="zh-CN" altLang="en-US" sz="2400" b="1" dirty="0"/>
              <a:t>，人类的始祖出现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23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59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55</a:t>
            </a:r>
            <a:r>
              <a:rPr lang="zh-CN" altLang="en-US" sz="2400" b="1" dirty="0"/>
              <a:t>的时候，人类终于开始了农耕的生活。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在午夜钟声敲响前的</a:t>
            </a:r>
            <a:r>
              <a:rPr lang="en-US" altLang="zh-CN" sz="2400" b="1" dirty="0"/>
              <a:t>133</a:t>
            </a:r>
            <a:r>
              <a:rPr lang="zh-CN" altLang="en-US" sz="2400" b="1" dirty="0"/>
              <a:t>毫秒的时候，人类开始了工业革命。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网络的使用，还不到</a:t>
            </a:r>
            <a:r>
              <a:rPr lang="en-US" altLang="zh-CN" sz="2400" b="1" dirty="0"/>
              <a:t>20</a:t>
            </a:r>
            <a:r>
              <a:rPr lang="zh-CN" altLang="en-US" sz="2400" b="1" dirty="0"/>
              <a:t>毫秒。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人类的平均寿命，大约也只有</a:t>
            </a:r>
            <a:r>
              <a:rPr lang="en-US" altLang="zh-CN" sz="2400" b="1" dirty="0"/>
              <a:t>40</a:t>
            </a:r>
            <a:r>
              <a:rPr lang="zh-CN" altLang="en-US" sz="2400" b="1" dirty="0"/>
              <a:t>毫秒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/>
              <a:t>……</a:t>
            </a:r>
            <a:endParaRPr lang="zh-CN" altLang="en-US" sz="2400" b="1" dirty="0"/>
          </a:p>
        </p:txBody>
      </p:sp>
      <p:sp>
        <p:nvSpPr>
          <p:cNvPr id="5" name="标题 2"/>
          <p:cNvSpPr txBox="1"/>
          <p:nvPr/>
        </p:nvSpPr>
        <p:spPr>
          <a:xfrm>
            <a:off x="8153400" y="9483923"/>
            <a:ext cx="51816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 smtClean="0"/>
              <a:t>视频资料：如果地球的寿命缩短到</a:t>
            </a:r>
            <a:r>
              <a:rPr lang="en-US" altLang="zh-CN" sz="2000" b="1" dirty="0" smtClean="0"/>
              <a:t>24</a:t>
            </a:r>
            <a:r>
              <a:rPr lang="zh-CN" altLang="en-US" sz="2000" b="1" dirty="0" smtClean="0"/>
              <a:t>小时</a:t>
            </a:r>
            <a:r>
              <a:rPr lang="en-US" altLang="zh-CN" sz="2000" b="1" dirty="0" smtClean="0"/>
              <a:t>......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365" y="1470025"/>
            <a:ext cx="13157835" cy="6932295"/>
          </a:xfrm>
          <a:prstGeom prst="rect">
            <a:avLst/>
          </a:prstGeom>
          <a:blipFill>
            <a:blip r:embed="rId1" cstate="print"/>
            <a:srcRect/>
            <a:stretch>
              <a:fillRect l="-8050" t="-41259" r="-7700" b="-24708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8300"/>
            <a:ext cx="13627100" cy="7786688"/>
          </a:xfrm>
          <a:prstGeom prst="rect">
            <a:avLst/>
          </a:prstGeom>
          <a:blipFill>
            <a:blip r:embed="rId1" cstate="print"/>
            <a:srcRect/>
            <a:stretch>
              <a:fillRect t="-23303" b="-7339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TYPE" val="ProblemTypeMarker"/>
</p:tagLst>
</file>

<file path=ppt/tags/tag11.xml><?xml version="1.0" encoding="utf-8"?>
<p:tagLst xmlns:p="http://schemas.openxmlformats.org/presentationml/2006/main">
  <p:tag name="RAINPROBLEMTYPE" val="ProblemTypeMarker"/>
</p:tagLst>
</file>

<file path=ppt/tags/tag12.xml><?xml version="1.0" encoding="utf-8"?>
<p:tagLst xmlns:p="http://schemas.openxmlformats.org/presentationml/2006/main">
  <p:tag name="RAINPROBLEMTYPE" val="ProblemTypeMarker"/>
</p:tagLst>
</file>

<file path=ppt/tags/tag13.xml><?xml version="1.0" encoding="utf-8"?>
<p:tagLst xmlns:p="http://schemas.openxmlformats.org/presentationml/2006/main">
  <p:tag name="RAINPROBLEM" val="ProblemSetting"/>
  <p:tag name="RAINPROBLEMTYPE" val="MultipleChoiceMA"/>
</p:tagLst>
</file>

<file path=ppt/tags/tag14.xml><?xml version="1.0" encoding="utf-8"?>
<p:tagLst xmlns:p="http://schemas.openxmlformats.org/presentationml/2006/main">
  <p:tag name="RAINPROBLEM" val="ProblemWarning"/>
</p:tagLst>
</file>

<file path=ppt/tags/tag15.xml><?xml version="1.0" encoding="utf-8"?>
<p:tagLst xmlns:p="http://schemas.openxmlformats.org/presentationml/2006/main">
  <p:tag name="RAINPROBLEM" val="MultipleChoiceMA"/>
  <p:tag name="PROBLEMSCORE" val="1.0"/>
  <p:tag name="PROBLEMSCORE_HALF" val="0.0"/>
</p:tagLst>
</file>

<file path=ppt/tags/tag16.xml><?xml version="1.0" encoding="utf-8"?>
<p:tagLst xmlns:p="http://schemas.openxmlformats.org/presentationml/2006/main">
  <p:tag name="COMMONDATA" val="eyJoZGlkIjoiMmNhZTQ1MDNjM2FjOTIxMWZjN2EwZjE0N2Y2YzExMjcifQ=="/>
</p:tagLst>
</file>

<file path=ppt/tags/tag2.xml><?xml version="1.0" encoding="utf-8"?>
<p:tagLst xmlns:p="http://schemas.openxmlformats.org/presentationml/2006/main">
  <p:tag name="RAINPROBLEM" val="ProblemItem"/>
</p:tagLst>
</file>

<file path=ppt/tags/tag3.xml><?xml version="1.0" encoding="utf-8"?>
<p:tagLst xmlns:p="http://schemas.openxmlformats.org/presentationml/2006/main">
  <p:tag name="RAINPROBLEM" val="ProblemItem"/>
</p:tagLst>
</file>

<file path=ppt/tags/tag4.xml><?xml version="1.0" encoding="utf-8"?>
<p:tagLst xmlns:p="http://schemas.openxmlformats.org/presentationml/2006/main">
  <p:tag name="RAINPROBLEM" val="ProblemItem"/>
</p:tagLst>
</file>

<file path=ppt/tags/tag5.xml><?xml version="1.0" encoding="utf-8"?>
<p:tagLst xmlns:p="http://schemas.openxmlformats.org/presentationml/2006/main">
  <p:tag name="RAINPROBLEM" val="ProblemBullet"/>
  <p:tag name="RAINPROBLEMTYPE" val="MultipleChoiceMA"/>
  <p:tag name="RAINBULLET" val="Wrong"/>
</p:tagLst>
</file>

<file path=ppt/tags/tag6.xml><?xml version="1.0" encoding="utf-8"?>
<p:tagLst xmlns:p="http://schemas.openxmlformats.org/presentationml/2006/main">
  <p:tag name="RAINPROBLEM" val="ProblemBullet"/>
  <p:tag name="RAINPROBLEMTYPE" val="MultipleChoiceMA"/>
  <p:tag name="RAINBULLET" val="Wrong"/>
</p:tagLst>
</file>

<file path=ppt/tags/tag7.xml><?xml version="1.0" encoding="utf-8"?>
<p:tagLst xmlns:p="http://schemas.openxmlformats.org/presentationml/2006/main">
  <p:tag name="RAINPROBLEM" val="ProblemSubmit"/>
  <p:tag name="RAINPROBLEMTYPE" val="MultipleChoiceMA"/>
</p:tagLst>
</file>

<file path=ppt/tags/tag8.xml><?xml version="1.0" encoding="utf-8"?>
<p:tagLst xmlns:p="http://schemas.openxmlformats.org/presentationml/2006/main">
  <p:tag name="RAINPROBLEMTYPE" val="ProblemTypeMarker"/>
</p:tagLst>
</file>

<file path=ppt/tags/tag9.xml><?xml version="1.0" encoding="utf-8"?>
<p:tagLst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1399</Words>
  <Application>WPS 演示</Application>
  <PresentationFormat>自定义</PresentationFormat>
  <Paragraphs>132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如果地球的寿命缩短到24小时......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案例：吃盐还是吃塑料？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bingdian001.com</dc:title>
  <dc:creator>bingdian001.com</dc:creator>
  <cp:keywords>bingdian001.com</cp:keywords>
  <dc:subject>bingdian001.com</dc:subject>
  <cp:lastModifiedBy>冬夏</cp:lastModifiedBy>
  <cp:revision>62</cp:revision>
  <dcterms:created xsi:type="dcterms:W3CDTF">2018-10-23T03:14:00Z</dcterms:created>
  <dcterms:modified xsi:type="dcterms:W3CDTF">2022-09-23T09:19:28Z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2018-10-24T00:00:00Z</vt:filetime>
  </property>
  <property fmtid="{D5CDD505-2E9C-101B-9397-08002B2CF9AE}" pid="3" name="Creator">
    <vt:lpwstr>bingdian001.com</vt:lpwstr>
  </property>
  <property fmtid="{D5CDD505-2E9C-101B-9397-08002B2CF9AE}" pid="4" name="LastSaved">
    <vt:filetime>2018-10-24T00:00:00Z</vt:filetime>
  </property>
  <property fmtid="{D5CDD505-2E9C-101B-9397-08002B2CF9AE}" pid="5" name="KSOProductBuildVer">
    <vt:lpwstr>2052-11.1.0.12019</vt:lpwstr>
  </property>
  <property fmtid="{D5CDD505-2E9C-101B-9397-08002B2CF9AE}" pid="6" name="ICV">
    <vt:lpwstr>0912EC2344E545C6A32964554BC4F072</vt:lpwstr>
  </property>
</Properties>
</file>